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57" r:id="rId4"/>
    <p:sldId id="278" r:id="rId5"/>
    <p:sldId id="271" r:id="rId6"/>
    <p:sldId id="291" r:id="rId7"/>
    <p:sldId id="292" r:id="rId8"/>
    <p:sldId id="272" r:id="rId9"/>
    <p:sldId id="273" r:id="rId10"/>
    <p:sldId id="286" r:id="rId11"/>
    <p:sldId id="303" r:id="rId12"/>
    <p:sldId id="262" r:id="rId13"/>
    <p:sldId id="295" r:id="rId14"/>
    <p:sldId id="296" r:id="rId15"/>
    <p:sldId id="301" r:id="rId16"/>
    <p:sldId id="285" r:id="rId17"/>
    <p:sldId id="261" r:id="rId18"/>
    <p:sldId id="294" r:id="rId19"/>
    <p:sldId id="293" r:id="rId20"/>
    <p:sldId id="302" r:id="rId21"/>
    <p:sldId id="300" r:id="rId22"/>
    <p:sldId id="304" r:id="rId23"/>
    <p:sldId id="297" r:id="rId24"/>
    <p:sldId id="287" r:id="rId25"/>
    <p:sldId id="263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4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6880B2-0305-43A6-8154-4F83F00634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/>
              <a:t>게임 장르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B11F8237-53B0-499F-B1C6-4DF9D23CD7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RPG </a:t>
            </a:r>
          </a:p>
          <a:p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3662591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26AE355-9084-4EF5-AFF2-B827EBA14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0BD8AAC-8FA2-49D6-87ED-3EC60870BF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4DC8647-FC93-43A7-A176-2FA9B621E9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4735F56-ED5D-46EF-9A88-F7762BD89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3DA51EB-AE98-4852-AD59-B04288E0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54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4E2294ED-3F01-4A19-ABE3-F25FA7CA9D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41232D3-0546-43AD-9C0A-841D9722E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88EC066-8D3B-4ECC-9E7B-412A0C917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EA61E85-34A4-4F5D-B44B-5C1DC5E35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F73EB91-8474-4CBE-9388-7B63692E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44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848E842-BD1F-4640-8A63-0642A414B1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5E4968E-ACCB-4788-88A1-3DB005C3F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56FF8EB-85F5-420F-83CC-F2079E47CF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8E77F09-1831-4440-87FF-32E7F235F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C5830FF-DD2C-45A1-B58D-D81123A93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263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7C5248-BD97-4586-BA8B-81FF0CB7A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4A81AD7-927F-4C71-82EB-1ABDDA08C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35A5043-0CAA-42E0-B54D-B7C4A94A6F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7B22A4E-5091-40EE-8FEB-B3866713D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C1F362A-2AE5-4968-931C-5EE98B6D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32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F73EAD-C26C-4307-9D7B-D9CAFEDB6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A6B7B7-029B-46B5-9580-014C1F211B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2902562-D40D-486A-99F9-B39F83E98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8499D3F-6993-4FC4-8858-88D60E7870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B9722E4-E217-4A21-8424-F7DB05CB1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FB00410-20A3-4413-80BF-2C34B096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89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42336A-7E95-482D-8F33-F57D4AC5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F398C23-E322-4DBD-AB9E-FAB7A8E29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DA535F0-CF86-477C-B958-40DBD40F0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00B04F1-85DE-458E-BA14-302EA3A961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F44B577-12F8-47DB-922D-F501624AFE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BB7D8C00-17B6-46FD-B504-6D1BF835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DBDFE1B8-BBB2-42E0-B1A3-E93F33784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B1A26E87-D3FB-4239-90B5-0D10F36C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065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150DD4D-A3EA-491D-BED9-648E2E69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0866B9F-5A95-4280-9234-22EC166854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6A13A3F-D254-42D5-AC00-B5BA2E4DC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96A1586-9F03-4B79-9276-93599F0F3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326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1F8E0231-E6B4-461B-BD5F-B1F7C7A862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6D8A7A5C-02F3-4E4D-BC2B-D5282E624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84B9168-6FC0-4E29-8EAD-EDDE0ACEF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122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D2756D9-0E44-45EB-83A9-31751C128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EB3BA58-DD65-44CB-A966-DC62A9844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3E6BD2D-8C14-40EC-925E-028B2556C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5A098B5-89CF-4A53-9849-22A7380175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EA450B9-8BBC-4C18-A00E-812870C9C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82CF650-7C09-46F2-AFC9-57CAB9E24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71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15AFC8C-2A69-40EA-AC55-F1B0825FC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53C9F795-44D5-47A5-9752-C5C4084E7C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2E4891B-F694-4271-B63F-1607AFE66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04F1264-D05C-4AB7-945A-8070B8FCB0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8EA1A0F-5647-4907-B0FC-7DE32A0D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CA8D456-4A89-4688-A7AD-648A0991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046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xmlns="" id="{F42F0328-F6E3-41D0-AAA9-C3E782AD8454}"/>
              </a:ext>
            </a:extLst>
          </p:cNvPr>
          <p:cNvSpPr/>
          <p:nvPr userDrawn="1"/>
        </p:nvSpPr>
        <p:spPr>
          <a:xfrm rot="10800000">
            <a:off x="0" y="0"/>
            <a:ext cx="12192000" cy="600075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xmlns="" id="{89AA11E5-55ED-49E2-BE23-1C708B7E94F1}"/>
              </a:ext>
            </a:extLst>
          </p:cNvPr>
          <p:cNvSpPr/>
          <p:nvPr userDrawn="1"/>
        </p:nvSpPr>
        <p:spPr>
          <a:xfrm>
            <a:off x="0" y="6257925"/>
            <a:ext cx="12192000" cy="600075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xmlns="" id="{EEAF957E-4225-4EA8-8822-EA7AFE037FE8}"/>
              </a:ext>
            </a:extLst>
          </p:cNvPr>
          <p:cNvSpPr/>
          <p:nvPr userDrawn="1"/>
        </p:nvSpPr>
        <p:spPr>
          <a:xfrm rot="5400000">
            <a:off x="-3128963" y="3128964"/>
            <a:ext cx="6858000" cy="600075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xmlns="" id="{216AC361-E300-4C66-8E8A-B9E91D937A99}"/>
              </a:ext>
            </a:extLst>
          </p:cNvPr>
          <p:cNvSpPr/>
          <p:nvPr userDrawn="1"/>
        </p:nvSpPr>
        <p:spPr>
          <a:xfrm rot="16200000">
            <a:off x="8462962" y="3128961"/>
            <a:ext cx="6858000" cy="600075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597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FCD066D-CF12-40CE-AE3C-2AF12C082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장르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0ADA5CB6-87D3-4ACA-B23A-704CFC872F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324517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A86015-6DE8-4FFF-AEC2-1BE0AEC7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ko-KR" altLang="en-US" sz="6000" b="1" dirty="0">
                <a:solidFill>
                  <a:schemeClr val="accent1">
                    <a:lumMod val="75000"/>
                  </a:schemeClr>
                </a:solidFill>
              </a:rPr>
              <a:t>흥행 요소 분석</a:t>
            </a:r>
          </a:p>
        </p:txBody>
      </p:sp>
    </p:spTree>
    <p:extLst>
      <p:ext uri="{BB962C8B-B14F-4D97-AF65-F5344CB8AC3E}">
        <p14:creationId xmlns:p14="http://schemas.microsoft.com/office/powerpoint/2010/main" val="1890600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69F87A-9F10-4BBA-8282-4EAE425F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흥행 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FDA58C8-F97D-40A6-977D-9028D34D9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6049"/>
            <a:ext cx="10515600" cy="4351338"/>
          </a:xfrm>
        </p:spPr>
        <p:txBody>
          <a:bodyPr/>
          <a:lstStyle/>
          <a:p>
            <a:r>
              <a:rPr lang="ko-KR" altLang="en-US" dirty="0"/>
              <a:t>모바일 기기의 성능 상승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- PC</a:t>
            </a:r>
            <a:r>
              <a:rPr lang="ko-KR" altLang="en-US" sz="2400" dirty="0"/>
              <a:t>게임 급의 그래픽 연출이 가능</a:t>
            </a:r>
          </a:p>
        </p:txBody>
      </p:sp>
      <p:pic>
        <p:nvPicPr>
          <p:cNvPr id="5" name="그림 4" descr="실내이(가) 표시된 사진&#10;&#10;자동 생성된 설명">
            <a:extLst>
              <a:ext uri="{FF2B5EF4-FFF2-40B4-BE49-F238E27FC236}">
                <a16:creationId xmlns:a16="http://schemas.microsoft.com/office/drawing/2014/main" xmlns="" id="{8F2156AB-3114-4EA4-B988-B71914658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16" y="2690217"/>
            <a:ext cx="4908908" cy="27571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3B736B5-DCCB-46DF-84FB-6E41DF3BEA71}"/>
              </a:ext>
            </a:extLst>
          </p:cNvPr>
          <p:cNvSpPr txBox="1"/>
          <p:nvPr/>
        </p:nvSpPr>
        <p:spPr>
          <a:xfrm>
            <a:off x="1200150" y="5447387"/>
            <a:ext cx="289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PC MMORPG </a:t>
            </a:r>
            <a:r>
              <a:rPr lang="ko-KR" altLang="en-US" dirty="0"/>
              <a:t>로스트 아크</a:t>
            </a:r>
          </a:p>
        </p:txBody>
      </p:sp>
      <p:pic>
        <p:nvPicPr>
          <p:cNvPr id="10" name="그림 9" descr="잔디, 나무, 실외이(가) 표시된 사진&#10;&#10;자동 생성된 설명">
            <a:extLst>
              <a:ext uri="{FF2B5EF4-FFF2-40B4-BE49-F238E27FC236}">
                <a16:creationId xmlns:a16="http://schemas.microsoft.com/office/drawing/2014/main" xmlns="" id="{18B60CD5-514F-4292-9A4D-FD3F4F7B96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r="10515"/>
          <a:stretch/>
        </p:blipFill>
        <p:spPr>
          <a:xfrm>
            <a:off x="6444892" y="2690216"/>
            <a:ext cx="4560015" cy="27571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2E66202-14E2-4B0D-B406-61EEB8B8D363}"/>
              </a:ext>
            </a:extLst>
          </p:cNvPr>
          <p:cNvSpPr txBox="1"/>
          <p:nvPr/>
        </p:nvSpPr>
        <p:spPr>
          <a:xfrm>
            <a:off x="6638925" y="5447387"/>
            <a:ext cx="2767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모바일</a:t>
            </a:r>
            <a:r>
              <a:rPr lang="en-US" altLang="ko-KR" dirty="0"/>
              <a:t> MMORPG </a:t>
            </a:r>
            <a:r>
              <a:rPr lang="ko-KR" altLang="en-US" dirty="0" err="1"/>
              <a:t>트라하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2786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69F87A-9F10-4BBA-8282-4EAE425F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흥행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FDA58C8-F97D-40A6-977D-9028D34D9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253" y="1096048"/>
            <a:ext cx="10515600" cy="4351338"/>
          </a:xfrm>
        </p:spPr>
        <p:txBody>
          <a:bodyPr/>
          <a:lstStyle/>
          <a:p>
            <a:r>
              <a:rPr lang="ko-KR" altLang="en-US" dirty="0"/>
              <a:t>인기 </a:t>
            </a:r>
            <a:r>
              <a:rPr lang="en-US" altLang="ko-KR" dirty="0"/>
              <a:t>IP</a:t>
            </a:r>
            <a:r>
              <a:rPr lang="ko-KR" altLang="en-US" dirty="0"/>
              <a:t>의 재활용</a:t>
            </a:r>
            <a:r>
              <a:rPr lang="en-US" altLang="ko-KR" dirty="0"/>
              <a:t>(</a:t>
            </a:r>
            <a:r>
              <a:rPr lang="ko-KR" altLang="en-US" dirty="0"/>
              <a:t>모바일게임 공통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믿고  하는 </a:t>
            </a:r>
            <a:r>
              <a:rPr lang="en-US" altLang="ko-KR" dirty="0"/>
              <a:t>OOO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C3CD2C33-626B-4C8A-B294-42D2BC295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849" y="2623529"/>
            <a:ext cx="374332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612F9F1B-A158-4D7A-A94C-99774B54F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028" y="2171169"/>
            <a:ext cx="3544146" cy="186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03B3423D-B6F1-4F7B-94A1-DD21A926D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38" b="89441" l="6000" r="95667">
                        <a14:foregroundMark x1="9000" y1="49689" x2="6333" y2="41615"/>
                        <a14:foregroundMark x1="90667" y1="39130" x2="95667" y2="378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880" y="2309204"/>
            <a:ext cx="285750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xmlns="" id="{F65CE626-9285-4B2A-B871-703CFB8B8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936" y="4217155"/>
            <a:ext cx="3214749" cy="158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블레이드 앤 소울 . png에 대한 이미지 검색결과">
            <a:extLst>
              <a:ext uri="{FF2B5EF4-FFF2-40B4-BE49-F238E27FC236}">
                <a16:creationId xmlns:a16="http://schemas.microsoft.com/office/drawing/2014/main" xmlns="" id="{B359603D-2D4F-4D71-BB6D-45BED8C6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185" y="3656077"/>
            <a:ext cx="428625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064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69F87A-9F10-4BBA-8282-4EAE425F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흥행 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FDA58C8-F97D-40A6-977D-9028D34D9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6049"/>
            <a:ext cx="10515600" cy="4351338"/>
          </a:xfrm>
        </p:spPr>
        <p:txBody>
          <a:bodyPr/>
          <a:lstStyle/>
          <a:p>
            <a:r>
              <a:rPr lang="ko-KR" altLang="en-US" dirty="0"/>
              <a:t>바쁜 현대인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sz="2000" dirty="0"/>
              <a:t>PC</a:t>
            </a:r>
            <a:r>
              <a:rPr lang="ko-KR" altLang="en-US" sz="2000" dirty="0"/>
              <a:t>에서는 불법프로그램</a:t>
            </a:r>
            <a:r>
              <a:rPr lang="en-US" altLang="ko-KR" sz="2000" dirty="0"/>
              <a:t>, </a:t>
            </a:r>
            <a:r>
              <a:rPr lang="ko-KR" altLang="en-US" sz="2000" dirty="0"/>
              <a:t>모바일에서는 하나의 컨텐츠</a:t>
            </a:r>
            <a:endParaRPr lang="en-US" altLang="ko-KR" sz="2000" dirty="0"/>
          </a:p>
        </p:txBody>
      </p:sp>
      <p:pic>
        <p:nvPicPr>
          <p:cNvPr id="2050" name="Picture 2" descr="자동사냥 . png에 대한 이미지 검색결과">
            <a:extLst>
              <a:ext uri="{FF2B5EF4-FFF2-40B4-BE49-F238E27FC236}">
                <a16:creationId xmlns:a16="http://schemas.microsoft.com/office/drawing/2014/main" xmlns="" id="{6D727E3D-DDDA-4A1E-B744-A59B7571B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611" y="2155735"/>
            <a:ext cx="7154778" cy="40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372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69F87A-9F10-4BBA-8282-4EAE425F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흥행 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FDA58C8-F97D-40A6-977D-9028D34D9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6049"/>
            <a:ext cx="10515600" cy="4351338"/>
          </a:xfrm>
        </p:spPr>
        <p:txBody>
          <a:bodyPr/>
          <a:lstStyle/>
          <a:p>
            <a:r>
              <a:rPr lang="ko-KR" altLang="en-US" dirty="0"/>
              <a:t>공격적인 마케팅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유명 연예인</a:t>
            </a:r>
            <a:r>
              <a:rPr lang="en-US" altLang="ko-KR" dirty="0"/>
              <a:t>, TV</a:t>
            </a:r>
            <a:r>
              <a:rPr lang="ko-KR" altLang="en-US" dirty="0"/>
              <a:t>를 활용한 광고</a:t>
            </a:r>
          </a:p>
        </p:txBody>
      </p:sp>
      <p:pic>
        <p:nvPicPr>
          <p:cNvPr id="3080" name="Picture 8" descr="관련 이미지">
            <a:extLst>
              <a:ext uri="{FF2B5EF4-FFF2-40B4-BE49-F238E27FC236}">
                <a16:creationId xmlns:a16="http://schemas.microsoft.com/office/drawing/2014/main" xmlns="" id="{82FA6BB9-4676-40F8-8EB6-6715173A4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2712208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v 게임광고에 대한 이미지 검색결과">
            <a:extLst>
              <a:ext uri="{FF2B5EF4-FFF2-40B4-BE49-F238E27FC236}">
                <a16:creationId xmlns:a16="http://schemas.microsoft.com/office/drawing/2014/main" xmlns="" id="{83FA0CD0-848E-4D22-A5B1-952D96CF5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367" y="2712206"/>
            <a:ext cx="4174920" cy="285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790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69F87A-9F10-4BBA-8282-4EAE425F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흥행 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FDA58C8-F97D-40A6-977D-9028D34D9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6049"/>
            <a:ext cx="10515600" cy="4351338"/>
          </a:xfrm>
        </p:spPr>
        <p:txBody>
          <a:bodyPr/>
          <a:lstStyle/>
          <a:p>
            <a:r>
              <a:rPr lang="ko-KR" altLang="en-US" dirty="0"/>
              <a:t>공격적인 마케팅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- </a:t>
            </a:r>
            <a:r>
              <a:rPr lang="ko-KR" altLang="en-US" sz="2400" dirty="0"/>
              <a:t>생활속에 스며드는 게임</a:t>
            </a:r>
          </a:p>
        </p:txBody>
      </p:sp>
      <p:pic>
        <p:nvPicPr>
          <p:cNvPr id="3074" name="Picture 2" descr="버스 게임광고에 대한 이미지 검색결과">
            <a:extLst>
              <a:ext uri="{FF2B5EF4-FFF2-40B4-BE49-F238E27FC236}">
                <a16:creationId xmlns:a16="http://schemas.microsoft.com/office/drawing/2014/main" xmlns="" id="{D0A764C6-E7F6-4D3C-AD05-48828E336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622" y="2542501"/>
            <a:ext cx="42862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지하철 게임광고에 대한 이미지 검색결과">
            <a:extLst>
              <a:ext uri="{FF2B5EF4-FFF2-40B4-BE49-F238E27FC236}">
                <a16:creationId xmlns:a16="http://schemas.microsoft.com/office/drawing/2014/main" xmlns="" id="{5ADD6553-BA3B-4D50-8B5E-68835A1C6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4" y="2541727"/>
            <a:ext cx="4324634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773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A86015-6DE8-4FFF-AEC2-1BE0AEC7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ko-KR" altLang="en-US" sz="6000" b="1" dirty="0">
                <a:solidFill>
                  <a:schemeClr val="accent1">
                    <a:lumMod val="75000"/>
                  </a:schemeClr>
                </a:solidFill>
              </a:rPr>
              <a:t>현재 시장</a:t>
            </a:r>
          </a:p>
        </p:txBody>
      </p:sp>
    </p:spTree>
    <p:extLst>
      <p:ext uri="{BB962C8B-B14F-4D97-AF65-F5344CB8AC3E}">
        <p14:creationId xmlns:p14="http://schemas.microsoft.com/office/powerpoint/2010/main" val="4072633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525861-4CE9-4A79-BEEB-DAF5065D0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현재 시장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09BEA8C-2572-4194-8FAD-96DDEBF8C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3323"/>
            <a:ext cx="10515600" cy="4351338"/>
          </a:xfrm>
        </p:spPr>
        <p:txBody>
          <a:bodyPr/>
          <a:lstStyle/>
          <a:p>
            <a:r>
              <a:rPr lang="en-US" altLang="ko-KR" dirty="0"/>
              <a:t>MMORPG</a:t>
            </a:r>
            <a:r>
              <a:rPr lang="ko-KR" altLang="en-US" dirty="0"/>
              <a:t> 위주 게임 시장 매출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386E2F13-38E7-4255-9DD4-AFBDAEEF576F}"/>
              </a:ext>
            </a:extLst>
          </p:cNvPr>
          <p:cNvGrpSpPr/>
          <p:nvPr/>
        </p:nvGrpSpPr>
        <p:grpSpPr>
          <a:xfrm>
            <a:off x="6095999" y="1027905"/>
            <a:ext cx="5449187" cy="5464969"/>
            <a:chOff x="864696" y="1584972"/>
            <a:chExt cx="5257800" cy="5273028"/>
          </a:xfrm>
        </p:grpSpPr>
        <p:pic>
          <p:nvPicPr>
            <p:cNvPr id="5" name="그림 4" descr="도로이(가) 표시된 사진&#10;&#10;자동 생성된 설명">
              <a:extLst>
                <a:ext uri="{FF2B5EF4-FFF2-40B4-BE49-F238E27FC236}">
                  <a16:creationId xmlns:a16="http://schemas.microsoft.com/office/drawing/2014/main" xmlns="" id="{D4B7A027-03CB-44CD-AD55-DDC65AD16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96" y="1690688"/>
              <a:ext cx="5231304" cy="5167312"/>
            </a:xfrm>
            <a:prstGeom prst="rect">
              <a:avLst/>
            </a:prstGeom>
          </p:spPr>
        </p:pic>
        <p:pic>
          <p:nvPicPr>
            <p:cNvPr id="7" name="그림 6" descr="클립아트이(가) 표시된 사진&#10;&#10;자동 생성된 설명">
              <a:extLst>
                <a:ext uri="{FF2B5EF4-FFF2-40B4-BE49-F238E27FC236}">
                  <a16:creationId xmlns:a16="http://schemas.microsoft.com/office/drawing/2014/main" xmlns="" id="{713E2CCD-B05A-4BF5-946C-4C7C61AB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336" y="1584972"/>
              <a:ext cx="1686160" cy="400106"/>
            </a:xfrm>
            <a:prstGeom prst="rect">
              <a:avLst/>
            </a:prstGeom>
          </p:spPr>
        </p:pic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C1F14508-593A-4382-A715-6BF8229E7ADD}"/>
                </a:ext>
              </a:extLst>
            </p:cNvPr>
            <p:cNvCxnSpPr/>
            <p:nvPr/>
          </p:nvCxnSpPr>
          <p:spPr>
            <a:xfrm flipV="1">
              <a:off x="4436336" y="5544661"/>
              <a:ext cx="1086159" cy="386907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xmlns="" id="{85632135-8600-4740-91F9-E64D802CE782}"/>
                </a:ext>
              </a:extLst>
            </p:cNvPr>
            <p:cNvCxnSpPr/>
            <p:nvPr/>
          </p:nvCxnSpPr>
          <p:spPr>
            <a:xfrm flipV="1">
              <a:off x="4436336" y="4080890"/>
              <a:ext cx="1086159" cy="386907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xmlns="" id="{92654E04-CAE3-4EE4-A68F-1D087CD0A7C3}"/>
                </a:ext>
              </a:extLst>
            </p:cNvPr>
            <p:cNvCxnSpPr/>
            <p:nvPr/>
          </p:nvCxnSpPr>
          <p:spPr>
            <a:xfrm>
              <a:off x="4436336" y="5544661"/>
              <a:ext cx="1086159" cy="386907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xmlns="" id="{AB3D0ED8-797A-41F6-BA26-ABBA13C57D76}"/>
                </a:ext>
              </a:extLst>
            </p:cNvPr>
            <p:cNvCxnSpPr/>
            <p:nvPr/>
          </p:nvCxnSpPr>
          <p:spPr>
            <a:xfrm>
              <a:off x="4436336" y="4080890"/>
              <a:ext cx="1086159" cy="386907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3AA2AE4-15F9-4A65-9E22-B18C9B6CCBD4}"/>
              </a:ext>
            </a:extLst>
          </p:cNvPr>
          <p:cNvSpPr txBox="1"/>
          <p:nvPr/>
        </p:nvSpPr>
        <p:spPr>
          <a:xfrm>
            <a:off x="1365584" y="2844340"/>
            <a:ext cx="4544834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매출 순위 </a:t>
            </a:r>
            <a:r>
              <a:rPr lang="en-US" altLang="ko-KR" dirty="0"/>
              <a:t>: 10</a:t>
            </a:r>
            <a:r>
              <a:rPr lang="ko-KR" altLang="en-US" dirty="0"/>
              <a:t>개 중 </a:t>
            </a:r>
            <a:r>
              <a:rPr lang="en-US" altLang="ko-KR" dirty="0"/>
              <a:t>8</a:t>
            </a:r>
            <a:r>
              <a:rPr lang="ko-KR" altLang="en-US" dirty="0"/>
              <a:t>개 모두 </a:t>
            </a:r>
            <a:r>
              <a:rPr lang="en-US" altLang="ko-KR" dirty="0"/>
              <a:t>MMORPG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(</a:t>
            </a:r>
            <a:r>
              <a:rPr lang="ko-KR" altLang="en-US" dirty="0" err="1"/>
              <a:t>랑그릿사</a:t>
            </a:r>
            <a:r>
              <a:rPr lang="en-US" altLang="ko-KR" dirty="0"/>
              <a:t>, </a:t>
            </a:r>
            <a:r>
              <a:rPr lang="ko-KR" altLang="en-US" dirty="0" err="1"/>
              <a:t>브롤스타즈</a:t>
            </a:r>
            <a:r>
              <a:rPr lang="ko-KR" altLang="en-US" dirty="0"/>
              <a:t> 제외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무료 순위</a:t>
            </a:r>
            <a:r>
              <a:rPr lang="en-US" altLang="ko-KR" dirty="0"/>
              <a:t> : 2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/>
              <a:t>치우</a:t>
            </a:r>
            <a:r>
              <a:rPr lang="en-US" altLang="ko-KR" dirty="0"/>
              <a:t>.., </a:t>
            </a:r>
            <a:r>
              <a:rPr lang="ko-KR" altLang="en-US" dirty="0"/>
              <a:t>테라</a:t>
            </a:r>
            <a:r>
              <a:rPr lang="en-US" altLang="ko-KR" dirty="0"/>
              <a:t>)</a:t>
            </a:r>
            <a:r>
              <a:rPr lang="ko-KR" altLang="en-US" dirty="0"/>
              <a:t>제외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/>
              <a:t>대부분 캐주얼 게임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신규유저의 유입이 적은 것을 알 수 있다</a:t>
            </a:r>
            <a:endParaRPr lang="en-US" altLang="ko-KR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7C9F0B1-FB23-459C-9544-3E7EA023188C}"/>
              </a:ext>
            </a:extLst>
          </p:cNvPr>
          <p:cNvSpPr/>
          <p:nvPr/>
        </p:nvSpPr>
        <p:spPr>
          <a:xfrm>
            <a:off x="6095999" y="3048000"/>
            <a:ext cx="1743076" cy="56667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CB21F0B4-8CFE-4470-86BB-A1EC33D9B263}"/>
              </a:ext>
            </a:extLst>
          </p:cNvPr>
          <p:cNvGrpSpPr/>
          <p:nvPr/>
        </p:nvGrpSpPr>
        <p:grpSpPr>
          <a:xfrm>
            <a:off x="6095999" y="1027906"/>
            <a:ext cx="5449187" cy="5464969"/>
            <a:chOff x="864696" y="1584972"/>
            <a:chExt cx="5257800" cy="5273028"/>
          </a:xfrm>
        </p:grpSpPr>
        <p:pic>
          <p:nvPicPr>
            <p:cNvPr id="16" name="그림 15" descr="도로이(가) 표시된 사진&#10;&#10;자동 생성된 설명">
              <a:extLst>
                <a:ext uri="{FF2B5EF4-FFF2-40B4-BE49-F238E27FC236}">
                  <a16:creationId xmlns:a16="http://schemas.microsoft.com/office/drawing/2014/main" xmlns="" id="{93E24D7F-4BD5-4A44-8E23-86C7F9504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96" y="1690688"/>
              <a:ext cx="5231304" cy="5167312"/>
            </a:xfrm>
            <a:prstGeom prst="rect">
              <a:avLst/>
            </a:prstGeom>
          </p:spPr>
        </p:pic>
        <p:pic>
          <p:nvPicPr>
            <p:cNvPr id="17" name="그림 16" descr="클립아트이(가) 표시된 사진&#10;&#10;자동 생성된 설명">
              <a:extLst>
                <a:ext uri="{FF2B5EF4-FFF2-40B4-BE49-F238E27FC236}">
                  <a16:creationId xmlns:a16="http://schemas.microsoft.com/office/drawing/2014/main" xmlns="" id="{87A7206C-72DE-4B83-A923-014A2F02C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336" y="1584972"/>
              <a:ext cx="1686160" cy="400106"/>
            </a:xfrm>
            <a:prstGeom prst="rect">
              <a:avLst/>
            </a:prstGeom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xmlns="" id="{18C0702A-C60D-4A57-B995-554C86F2D90F}"/>
                </a:ext>
              </a:extLst>
            </p:cNvPr>
            <p:cNvCxnSpPr/>
            <p:nvPr/>
          </p:nvCxnSpPr>
          <p:spPr>
            <a:xfrm flipV="1">
              <a:off x="4436336" y="5544661"/>
              <a:ext cx="1086159" cy="386907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xmlns="" id="{6DAE2D07-169A-4DAB-B018-2D046427E108}"/>
                </a:ext>
              </a:extLst>
            </p:cNvPr>
            <p:cNvCxnSpPr/>
            <p:nvPr/>
          </p:nvCxnSpPr>
          <p:spPr>
            <a:xfrm flipV="1">
              <a:off x="4436336" y="4080890"/>
              <a:ext cx="1086159" cy="386907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7268618F-4966-464C-97E5-CE0E8B147AA8}"/>
                </a:ext>
              </a:extLst>
            </p:cNvPr>
            <p:cNvCxnSpPr/>
            <p:nvPr/>
          </p:nvCxnSpPr>
          <p:spPr>
            <a:xfrm>
              <a:off x="4436336" y="5544661"/>
              <a:ext cx="1086159" cy="386907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4E102B35-9518-4511-9108-2153DF1A83D0}"/>
                </a:ext>
              </a:extLst>
            </p:cNvPr>
            <p:cNvCxnSpPr/>
            <p:nvPr/>
          </p:nvCxnSpPr>
          <p:spPr>
            <a:xfrm>
              <a:off x="4436336" y="4080890"/>
              <a:ext cx="1086159" cy="386907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8DD5A27C-9F20-433A-A6F7-8552DDC95802}"/>
              </a:ext>
            </a:extLst>
          </p:cNvPr>
          <p:cNvSpPr/>
          <p:nvPr/>
        </p:nvSpPr>
        <p:spPr>
          <a:xfrm>
            <a:off x="6095999" y="3048001"/>
            <a:ext cx="1743076" cy="56667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35019881-51FB-4774-9711-4D907D108763}"/>
              </a:ext>
            </a:extLst>
          </p:cNvPr>
          <p:cNvSpPr/>
          <p:nvPr/>
        </p:nvSpPr>
        <p:spPr>
          <a:xfrm>
            <a:off x="6095999" y="4048943"/>
            <a:ext cx="1743076" cy="56667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82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73DF0BA-4996-4A23-8580-AF15348A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현재 시장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38288C4-94C2-4B64-ABF8-8C2D6E097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140"/>
            <a:ext cx="10515600" cy="4351338"/>
          </a:xfrm>
        </p:spPr>
        <p:txBody>
          <a:bodyPr/>
          <a:lstStyle/>
          <a:p>
            <a:r>
              <a:rPr lang="ko-KR" altLang="en-US" dirty="0"/>
              <a:t>마니아적 요소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- 10</a:t>
            </a:r>
            <a:r>
              <a:rPr lang="ko-KR" altLang="en-US" dirty="0"/>
              <a:t>대 </a:t>
            </a:r>
            <a:r>
              <a:rPr lang="en-US" altLang="ko-KR" dirty="0"/>
              <a:t>20</a:t>
            </a:r>
            <a:r>
              <a:rPr lang="ko-KR" altLang="en-US" dirty="0"/>
              <a:t>대는 생소한 </a:t>
            </a:r>
            <a:r>
              <a:rPr lang="en-US" altLang="ko-KR" dirty="0"/>
              <a:t>IP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FCCE4F30-6810-43D1-99D3-0D88DDBB2604}"/>
              </a:ext>
            </a:extLst>
          </p:cNvPr>
          <p:cNvGrpSpPr/>
          <p:nvPr/>
        </p:nvGrpSpPr>
        <p:grpSpPr>
          <a:xfrm>
            <a:off x="1163783" y="2607499"/>
            <a:ext cx="9864434" cy="3086361"/>
            <a:chOff x="1163783" y="2310909"/>
            <a:chExt cx="9864434" cy="3086361"/>
          </a:xfrm>
        </p:grpSpPr>
        <p:pic>
          <p:nvPicPr>
            <p:cNvPr id="12" name="그림 11" descr="대지이(가) 표시된 사진&#10;&#10;자동 생성된 설명">
              <a:extLst>
                <a:ext uri="{FF2B5EF4-FFF2-40B4-BE49-F238E27FC236}">
                  <a16:creationId xmlns:a16="http://schemas.microsoft.com/office/drawing/2014/main" xmlns="" id="{789324F5-2A1A-4B1E-A4E6-68610A6EE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8091" y="2310909"/>
              <a:ext cx="4620126" cy="2593046"/>
            </a:xfrm>
            <a:prstGeom prst="rect">
              <a:avLst/>
            </a:prstGeom>
          </p:spPr>
        </p:pic>
        <p:pic>
          <p:nvPicPr>
            <p:cNvPr id="14" name="그림 13" descr="잔디, 실외, 평야, 담장이(가) 표시된 사진&#10;&#10;자동 생성된 설명">
              <a:extLst>
                <a:ext uri="{FF2B5EF4-FFF2-40B4-BE49-F238E27FC236}">
                  <a16:creationId xmlns:a16="http://schemas.microsoft.com/office/drawing/2014/main" xmlns="" id="{74A11FC5-A799-4C3D-84D2-334B6438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783" y="2310909"/>
              <a:ext cx="4620127" cy="259882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96265E64-BE48-4CA8-BCD1-5A670F583C31}"/>
                </a:ext>
              </a:extLst>
            </p:cNvPr>
            <p:cNvSpPr txBox="1"/>
            <p:nvPr/>
          </p:nvSpPr>
          <p:spPr>
            <a:xfrm>
              <a:off x="1479884" y="5027938"/>
              <a:ext cx="12939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로한</a:t>
              </a:r>
              <a:r>
                <a:rPr lang="en-US" altLang="ko-KR" dirty="0"/>
                <a:t>(2008)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351A56C9-27EA-43B6-9DAB-210768589C0F}"/>
                </a:ext>
              </a:extLst>
            </p:cNvPr>
            <p:cNvSpPr txBox="1"/>
            <p:nvPr/>
          </p:nvSpPr>
          <p:spPr>
            <a:xfrm>
              <a:off x="6416842" y="5027938"/>
              <a:ext cx="1524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리니지</a:t>
              </a:r>
              <a:r>
                <a:rPr lang="en-US" altLang="ko-KR" dirty="0"/>
                <a:t>(1998)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768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6CDD0D-87EA-4EB1-9505-B731CFCB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현재 시장 상황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3230E42-1259-46DE-8B9D-37023D67C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054"/>
            <a:ext cx="10515600" cy="4351338"/>
          </a:xfrm>
        </p:spPr>
        <p:txBody>
          <a:bodyPr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높은 과금 요소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게임 속 과금 경쟁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75DEAE03-29DF-4DD9-9DE7-61547C0483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28" y="2301689"/>
            <a:ext cx="3301510" cy="18571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8D08CAEA-5D78-4A3F-8F0F-2701AA3D53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28" y="4419600"/>
            <a:ext cx="3301510" cy="1857100"/>
          </a:xfrm>
          <a:prstGeom prst="rect">
            <a:avLst/>
          </a:prstGeom>
        </p:spPr>
      </p:pic>
      <p:pic>
        <p:nvPicPr>
          <p:cNvPr id="6" name="그림 5" descr="검은색이(가) 표시된 사진&#10;&#10;자동 생성된 설명">
            <a:extLst>
              <a:ext uri="{FF2B5EF4-FFF2-40B4-BE49-F238E27FC236}">
                <a16:creationId xmlns:a16="http://schemas.microsoft.com/office/drawing/2014/main" xmlns="" id="{2BA1848C-FEB4-42D0-8D3A-0B3BFA7E1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91" y="2360651"/>
            <a:ext cx="3667593" cy="1798138"/>
          </a:xfrm>
          <a:prstGeom prst="rect">
            <a:avLst/>
          </a:prstGeom>
        </p:spPr>
      </p:pic>
      <p:pic>
        <p:nvPicPr>
          <p:cNvPr id="9" name="그림 8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xmlns="" id="{87221510-1E01-4C30-8B23-63F588294E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23" y="4175541"/>
            <a:ext cx="3664461" cy="2061259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0A588DB1-B3EA-4BB3-B97D-036510EEF4D0}"/>
              </a:ext>
            </a:extLst>
          </p:cNvPr>
          <p:cNvSpPr/>
          <p:nvPr/>
        </p:nvSpPr>
        <p:spPr>
          <a:xfrm>
            <a:off x="3524250" y="5848350"/>
            <a:ext cx="1519734" cy="38845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046EA9E2-E747-4A0E-8A57-C498087536A9}"/>
              </a:ext>
            </a:extLst>
          </p:cNvPr>
          <p:cNvSpPr/>
          <p:nvPr/>
        </p:nvSpPr>
        <p:spPr>
          <a:xfrm>
            <a:off x="3848100" y="2224991"/>
            <a:ext cx="1195884" cy="20612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959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EE8FB73-2C63-4BE4-8880-12B5A0D7B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ko-KR" altLang="en-US" sz="6600" b="1" dirty="0">
                <a:solidFill>
                  <a:schemeClr val="accent1">
                    <a:lumMod val="75000"/>
                  </a:schemeClr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26464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6CDD0D-87EA-4EB1-9505-B731CFCB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현재 시장 상황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3230E42-1259-46DE-8B9D-37023D67C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054"/>
            <a:ext cx="10515600" cy="4351338"/>
          </a:xfrm>
        </p:spPr>
        <p:txBody>
          <a:bodyPr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높은 과금 요소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게임 속 과금 경쟁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6BDED09-2AA4-40F0-BBF4-44B595496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034" b="30088"/>
          <a:stretch/>
        </p:blipFill>
        <p:spPr>
          <a:xfrm>
            <a:off x="6191249" y="811732"/>
            <a:ext cx="4143375" cy="28108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2C4F373-2768-4118-91BC-BC95C1D55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49" y="3286953"/>
            <a:ext cx="8753475" cy="2935219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CE6BBAE6-CBC4-45A4-B61A-706FA39868DC}"/>
              </a:ext>
            </a:extLst>
          </p:cNvPr>
          <p:cNvSpPr/>
          <p:nvPr/>
        </p:nvSpPr>
        <p:spPr>
          <a:xfrm>
            <a:off x="6877049" y="4048943"/>
            <a:ext cx="962025" cy="56667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7CA64F69-DCA4-4812-920B-E62FA6BDD70E}"/>
              </a:ext>
            </a:extLst>
          </p:cNvPr>
          <p:cNvSpPr/>
          <p:nvPr/>
        </p:nvSpPr>
        <p:spPr>
          <a:xfrm>
            <a:off x="4619625" y="4752975"/>
            <a:ext cx="657225" cy="32847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205409D2-BD09-4C79-A738-D2E0738319B8}"/>
              </a:ext>
            </a:extLst>
          </p:cNvPr>
          <p:cNvSpPr/>
          <p:nvPr/>
        </p:nvSpPr>
        <p:spPr>
          <a:xfrm>
            <a:off x="4295775" y="3676846"/>
            <a:ext cx="1143000" cy="56667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4DEF97EC-8986-4B40-A1B3-D8B2A9E453C0}"/>
              </a:ext>
            </a:extLst>
          </p:cNvPr>
          <p:cNvSpPr/>
          <p:nvPr/>
        </p:nvSpPr>
        <p:spPr>
          <a:xfrm>
            <a:off x="4619625" y="5205934"/>
            <a:ext cx="657225" cy="32847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2BEB31B9-7622-4D75-A770-4A8EE68E789F}"/>
              </a:ext>
            </a:extLst>
          </p:cNvPr>
          <p:cNvSpPr/>
          <p:nvPr/>
        </p:nvSpPr>
        <p:spPr>
          <a:xfrm>
            <a:off x="6700836" y="2110970"/>
            <a:ext cx="657225" cy="32847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06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6CDD0D-87EA-4EB1-9505-B731CFCB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현재 시장 상황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3230E42-1259-46DE-8B9D-37023D67C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054"/>
            <a:ext cx="10515600" cy="4351338"/>
          </a:xfrm>
        </p:spPr>
        <p:txBody>
          <a:bodyPr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높은 금액의 과금 요소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뉴스에도 나온 결제 유도 문제</a:t>
            </a:r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xmlns="" id="{CE04531D-2CD8-4214-AAF0-86EAF2F29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33" y="2528618"/>
            <a:ext cx="5736557" cy="3030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9548AA0-4E18-4A86-B01D-23482ECE0830}"/>
              </a:ext>
            </a:extLst>
          </p:cNvPr>
          <p:cNvSpPr txBox="1"/>
          <p:nvPr/>
        </p:nvSpPr>
        <p:spPr>
          <a:xfrm>
            <a:off x="7285623" y="2725152"/>
            <a:ext cx="4190571" cy="2341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지속적인 업데이트로 결제 유도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소비자 입장에서는 부담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지갑전사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</a:rPr>
              <a:t>린저씨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 등 비방용 단어들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우후죽순 생겨남</a:t>
            </a:r>
          </a:p>
        </p:txBody>
      </p:sp>
    </p:spTree>
    <p:extLst>
      <p:ext uri="{BB962C8B-B14F-4D97-AF65-F5344CB8AC3E}">
        <p14:creationId xmlns:p14="http://schemas.microsoft.com/office/powerpoint/2010/main" val="851999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6CDD0D-87EA-4EB1-9505-B731CFCB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현재 시장 상황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3230E42-1259-46DE-8B9D-37023D67C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054"/>
            <a:ext cx="10515600" cy="4351338"/>
          </a:xfrm>
        </p:spPr>
        <p:txBody>
          <a:bodyPr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매출 순위에 비해 낮은 이용자 수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점차 낮아 지는 이용자 수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9548AA0-4E18-4A86-B01D-23482ECE0830}"/>
              </a:ext>
            </a:extLst>
          </p:cNvPr>
          <p:cNvSpPr txBox="1"/>
          <p:nvPr/>
        </p:nvSpPr>
        <p:spPr>
          <a:xfrm>
            <a:off x="6858000" y="2715627"/>
            <a:ext cx="4801571" cy="2341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- MMORPG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장르 특유의 투자해야 하는 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시간이 타 게임에 비해 많음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모바일 게임 특징상 플레이 타임이 긴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게임은 유저를 모으기 힘들다</a:t>
            </a:r>
          </a:p>
        </p:txBody>
      </p:sp>
      <p:pic>
        <p:nvPicPr>
          <p:cNvPr id="1026" name="Picture 2" descr="모바일 게임 이용자 분석 2018에 대한 이미지 검색결과">
            <a:extLst>
              <a:ext uri="{FF2B5EF4-FFF2-40B4-BE49-F238E27FC236}">
                <a16:creationId xmlns:a16="http://schemas.microsoft.com/office/drawing/2014/main" xmlns="" id="{83F7B09F-B22C-44AE-8D41-54A7074EF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715806" y="2528617"/>
            <a:ext cx="6019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09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6CDD0D-87EA-4EB1-9505-B731CFCB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현재 시장 상황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3230E42-1259-46DE-8B9D-37023D67C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054"/>
            <a:ext cx="10515600" cy="4351338"/>
          </a:xfrm>
        </p:spPr>
        <p:txBody>
          <a:bodyPr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짧은 수명</a:t>
            </a:r>
          </a:p>
        </p:txBody>
      </p:sp>
      <p:pic>
        <p:nvPicPr>
          <p:cNvPr id="5" name="그림 4" descr="모니터이(가) 표시된 사진&#10;&#10;자동 생성된 설명">
            <a:extLst>
              <a:ext uri="{FF2B5EF4-FFF2-40B4-BE49-F238E27FC236}">
                <a16:creationId xmlns:a16="http://schemas.microsoft.com/office/drawing/2014/main" xmlns="" id="{8DDA695C-1E43-4CBE-8E61-A1C85F4F4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530" y="1690688"/>
            <a:ext cx="2191381" cy="4701633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0C3FD80-5ADE-436C-B8EA-EB0E35615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40" y="3108118"/>
            <a:ext cx="5868219" cy="1028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7F8D13C-31EB-47F1-96A4-1BBA5D2F29D4}"/>
              </a:ext>
            </a:extLst>
          </p:cNvPr>
          <p:cNvSpPr txBox="1"/>
          <p:nvPr/>
        </p:nvSpPr>
        <p:spPr>
          <a:xfrm>
            <a:off x="4634218" y="4661011"/>
            <a:ext cx="6279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분명 입대전에 출시한 게임이 전역 후에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편 출시됨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시간이 지나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대가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20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대 또는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30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대가 되었을 때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43F3B51D-1E9A-4D88-BD48-478317922257}"/>
              </a:ext>
            </a:extLst>
          </p:cNvPr>
          <p:cNvCxnSpPr/>
          <p:nvPr/>
        </p:nvCxnSpPr>
        <p:spPr>
          <a:xfrm>
            <a:off x="6569242" y="3304487"/>
            <a:ext cx="17445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279F074-CF60-43BF-911D-13BF0524CADE}"/>
              </a:ext>
            </a:extLst>
          </p:cNvPr>
          <p:cNvCxnSpPr/>
          <p:nvPr/>
        </p:nvCxnSpPr>
        <p:spPr>
          <a:xfrm>
            <a:off x="1925052" y="5758929"/>
            <a:ext cx="17445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233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A86015-6DE8-4FFF-AEC2-1BE0AEC7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ko-KR" altLang="en-US" sz="6000" b="1" dirty="0">
                <a:solidFill>
                  <a:schemeClr val="accent1">
                    <a:lumMod val="75000"/>
                  </a:schemeClr>
                </a:solidFill>
              </a:rPr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1452884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61263B6-2F62-40E0-BD0B-C0103EFB0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마무리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5F84355-C7E0-4FC9-BBAA-98BF4E32B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000"/>
            <a:ext cx="10515600" cy="50958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기본적인 룰은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역할 분담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그리고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자유로운 플레이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주 사용자의 환경에 맞춘 플레이 방식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기존 유저에게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익숙한 스토리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양날의 검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대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20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대를 위한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컨텐츠 부족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고액 결제 유저를 위한 게임 진행 방식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매출은 상위권 무료 게임 순위는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개인적 생각으로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MMORPG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의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발전 가능성은 희박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하지만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방법은 있다</a:t>
            </a:r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4919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D10D7A8-3621-441C-A1DF-4B79EB246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20A8F9-E21D-4BC9-99A6-ED4F8E353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7341" y="1350693"/>
            <a:ext cx="3663462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</a:rPr>
              <a:t>RPG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란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</a:rPr>
              <a:t>RPG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를 </a:t>
            </a: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</a:rPr>
              <a:t>PC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로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</a:rPr>
              <a:t>RPG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의 요소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</a:rPr>
              <a:t>RPG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의 종류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시장 구조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흥행 요소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마무리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B771977-5DAB-48E0-8164-4FF0EABCC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8760"/>
            <a:ext cx="4420479" cy="44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09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A86015-6DE8-4FFF-AEC2-1BE0AEC7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altLang="ko-KR" sz="6000" b="1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endParaRPr lang="ko-KR" altLang="en-US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047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F1DA16-A34F-422C-9A40-7A038D0F0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의 구성요소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FEB3C10-5339-41AC-B2BB-1796C1B27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509"/>
            <a:ext cx="10515600" cy="5032375"/>
          </a:xfrm>
        </p:spPr>
        <p:txBody>
          <a:bodyPr/>
          <a:lstStyle/>
          <a:p>
            <a:r>
              <a:rPr lang="ko-KR" altLang="en-US" dirty="0"/>
              <a:t>스토리</a:t>
            </a:r>
            <a:r>
              <a:rPr lang="en-US" altLang="ko-KR" dirty="0"/>
              <a:t>,</a:t>
            </a:r>
            <a:r>
              <a:rPr lang="ko-KR" altLang="en-US" dirty="0"/>
              <a:t> 육성</a:t>
            </a:r>
            <a:r>
              <a:rPr lang="en-US" altLang="ko-KR" dirty="0"/>
              <a:t>,</a:t>
            </a:r>
            <a:r>
              <a:rPr lang="ko-KR" altLang="en-US" dirty="0"/>
              <a:t> 전투</a:t>
            </a:r>
            <a:r>
              <a:rPr lang="en-US" altLang="ko-KR" dirty="0"/>
              <a:t>, </a:t>
            </a:r>
            <a:r>
              <a:rPr lang="ko-KR" altLang="en-US" dirty="0"/>
              <a:t>보상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b="1" dirty="0"/>
              <a:t>육성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sz="2400" dirty="0"/>
              <a:t>유저가 처한 문제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000" dirty="0"/>
              <a:t>( </a:t>
            </a:r>
            <a:r>
              <a:rPr lang="ko-KR" altLang="en-US" sz="2000" dirty="0"/>
              <a:t>더 많은 컨텐츠를 즐기기 위해 유저가 해야 하는 과제 </a:t>
            </a:r>
            <a:r>
              <a:rPr lang="en-US" altLang="ko-KR" sz="2000" dirty="0"/>
              <a:t>)</a:t>
            </a:r>
          </a:p>
          <a:p>
            <a:pPr>
              <a:buFontTx/>
              <a:buChar char="-"/>
            </a:pPr>
            <a:r>
              <a:rPr lang="ko-KR" altLang="en-US" b="1" dirty="0"/>
              <a:t>스토리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sz="2400" dirty="0"/>
              <a:t>자연스럽게 유저에게 성장의 이유와 수단을 알려줌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000" dirty="0"/>
              <a:t>( </a:t>
            </a:r>
            <a:r>
              <a:rPr lang="ko-KR" altLang="en-US" sz="2000" dirty="0"/>
              <a:t>보스를 처치해야 하는 이유</a:t>
            </a:r>
            <a:r>
              <a:rPr lang="en-US" altLang="ko-KR" sz="2000" dirty="0"/>
              <a:t>, </a:t>
            </a:r>
            <a:r>
              <a:rPr lang="ko-KR" altLang="en-US" sz="2000" dirty="0"/>
              <a:t>보물을 찾아야 하는 이유 등등 </a:t>
            </a:r>
            <a:r>
              <a:rPr lang="en-US" altLang="ko-KR" sz="2000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BD2CFE9-0C74-4904-B185-18BA2248B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742" y="3587748"/>
            <a:ext cx="2886075" cy="2886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D1CDF7A-F080-4AF1-82AE-E84A41F4E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169" y="3584574"/>
            <a:ext cx="28860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06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F1DA16-A34F-422C-9A40-7A038D0F0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의 구성요소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FEB3C10-5339-41AC-B2BB-1796C1B27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963"/>
            <a:ext cx="10515600" cy="5032375"/>
          </a:xfrm>
        </p:spPr>
        <p:txBody>
          <a:bodyPr/>
          <a:lstStyle/>
          <a:p>
            <a:r>
              <a:rPr lang="ko-KR" altLang="en-US" dirty="0"/>
              <a:t>스토리</a:t>
            </a:r>
            <a:r>
              <a:rPr lang="en-US" altLang="ko-KR" dirty="0"/>
              <a:t>,</a:t>
            </a:r>
            <a:r>
              <a:rPr lang="ko-KR" altLang="en-US" dirty="0"/>
              <a:t> 육성</a:t>
            </a:r>
            <a:r>
              <a:rPr lang="en-US" altLang="ko-KR" dirty="0"/>
              <a:t>,</a:t>
            </a:r>
            <a:r>
              <a:rPr lang="ko-KR" altLang="en-US" dirty="0"/>
              <a:t> 전투</a:t>
            </a:r>
            <a:r>
              <a:rPr lang="en-US" altLang="ko-KR" dirty="0"/>
              <a:t>, </a:t>
            </a:r>
            <a:r>
              <a:rPr lang="ko-KR" altLang="en-US" dirty="0"/>
              <a:t>보상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b="1" dirty="0"/>
              <a:t>전투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문제 해결 또는</a:t>
            </a:r>
            <a:r>
              <a:rPr lang="en-US" altLang="ko-KR" dirty="0"/>
              <a:t> </a:t>
            </a:r>
            <a:r>
              <a:rPr lang="ko-KR" altLang="en-US" dirty="0"/>
              <a:t>목적 당성을 위한 수단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(</a:t>
            </a:r>
            <a:r>
              <a:rPr lang="ko-KR" altLang="en-US" sz="2400" dirty="0"/>
              <a:t>보스를 처치해서 공주를 구한다</a:t>
            </a:r>
            <a:r>
              <a:rPr lang="en-US" altLang="ko-KR" sz="2400" dirty="0"/>
              <a:t>, </a:t>
            </a:r>
            <a:r>
              <a:rPr lang="ko-KR" altLang="en-US" sz="2400" dirty="0"/>
              <a:t>몬스터를 처치해 재료 수집</a:t>
            </a:r>
            <a:r>
              <a:rPr lang="en-US" altLang="ko-KR" sz="2400" dirty="0"/>
              <a:t>)</a:t>
            </a:r>
          </a:p>
          <a:p>
            <a:pPr>
              <a:buFontTx/>
              <a:buChar char="-"/>
            </a:pPr>
            <a:r>
              <a:rPr lang="ko-KR" altLang="en-US" b="1" dirty="0"/>
              <a:t>보상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문제 해결의 결과물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(</a:t>
            </a:r>
            <a:r>
              <a:rPr lang="ko-KR" altLang="en-US" sz="2400" dirty="0"/>
              <a:t>드래곤의 비늘</a:t>
            </a:r>
            <a:r>
              <a:rPr lang="en-US" altLang="ko-KR" sz="2400" dirty="0"/>
              <a:t>, </a:t>
            </a:r>
            <a:r>
              <a:rPr lang="ko-KR" altLang="en-US" sz="2400" dirty="0"/>
              <a:t>송곳니 </a:t>
            </a:r>
            <a:r>
              <a:rPr lang="en-US" altLang="ko-KR" sz="2400" dirty="0"/>
              <a:t>=&gt; </a:t>
            </a:r>
            <a:r>
              <a:rPr lang="ko-KR" altLang="en-US" sz="2400" dirty="0"/>
              <a:t>무기 강화 재료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B90DF03-FE28-4D59-8DF9-780840B63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394" y="3781425"/>
            <a:ext cx="2857500" cy="2857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B3FF407-D4E1-42A9-B029-18213DCC9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19" y="378142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82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9DC2F29A-F91E-467F-AC8A-9DDEEB2EAB7E}"/>
              </a:ext>
            </a:extLst>
          </p:cNvPr>
          <p:cNvGrpSpPr/>
          <p:nvPr/>
        </p:nvGrpSpPr>
        <p:grpSpPr>
          <a:xfrm>
            <a:off x="3343275" y="1567776"/>
            <a:ext cx="5505450" cy="4723014"/>
            <a:chOff x="3027485" y="896816"/>
            <a:chExt cx="6137030" cy="526483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860732E5-FD21-47D2-8D97-DFFDCF2DC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7485" y="4385605"/>
              <a:ext cx="1776044" cy="177604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7F0926C9-0746-48C1-A803-3C75070E0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8471" y="896816"/>
              <a:ext cx="1776044" cy="177604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ED8C0A76-27F3-427B-BD4C-BE3E07467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7485" y="896816"/>
              <a:ext cx="1776044" cy="177604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E6CEFB60-EB83-4AE6-B106-842DD6AE6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8471" y="4385605"/>
              <a:ext cx="1776044" cy="177604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EBE0D8AD-79F6-4F3F-BA9B-8CB426B8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250" y="2000250"/>
              <a:ext cx="2857500" cy="2857500"/>
            </a:xfrm>
            <a:prstGeom prst="rect">
              <a:avLst/>
            </a:prstGeom>
          </p:spPr>
        </p:pic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8BD81D4F-E640-4EE4-BD3B-2EA096501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906"/>
            <a:ext cx="10515600" cy="5032375"/>
          </a:xfrm>
        </p:spPr>
        <p:txBody>
          <a:bodyPr/>
          <a:lstStyle/>
          <a:p>
            <a:r>
              <a:rPr lang="ko-KR" altLang="en-US" sz="2400" dirty="0"/>
              <a:t>구성요소들이 상호 관계를 가진다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2D95990C-B70D-4018-883D-DA79F368A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의 구성요소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2287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DD21D6D-4ECB-414F-B3CA-E57988C3A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의 구성요소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41BA2D6-8453-4423-A909-BE666EE27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063"/>
            <a:ext cx="10515600" cy="4351338"/>
          </a:xfrm>
        </p:spPr>
        <p:txBody>
          <a:bodyPr/>
          <a:lstStyle/>
          <a:p>
            <a:r>
              <a:rPr lang="ko-KR" altLang="en-US" dirty="0"/>
              <a:t>유저 간의 커뮤니티채팅</a:t>
            </a:r>
            <a:r>
              <a:rPr lang="en-US" altLang="ko-KR" dirty="0"/>
              <a:t>, </a:t>
            </a:r>
            <a:r>
              <a:rPr lang="ko-KR" altLang="en-US" dirty="0"/>
              <a:t>파티</a:t>
            </a:r>
            <a:r>
              <a:rPr lang="en-US" altLang="ko-KR" dirty="0"/>
              <a:t>, </a:t>
            </a:r>
            <a:r>
              <a:rPr lang="ko-KR" altLang="en-US" dirty="0"/>
              <a:t>길드</a:t>
            </a:r>
            <a:r>
              <a:rPr lang="en-US" altLang="ko-KR" dirty="0"/>
              <a:t>, </a:t>
            </a:r>
            <a:r>
              <a:rPr lang="ko-KR" altLang="en-US" dirty="0"/>
              <a:t>친구</a:t>
            </a:r>
            <a:r>
              <a:rPr lang="en-US" altLang="ko-KR" dirty="0"/>
              <a:t>, </a:t>
            </a:r>
            <a:r>
              <a:rPr lang="ko-KR" altLang="en-US" dirty="0"/>
              <a:t>거래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게임 안에서 대인관계를 이룸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채팅으로 통해 현실의 친구를 게임 속에서 만나는 등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강력한 몬스터를 유저들끼리 모여서 도전하는 경우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7595A4F-3CA4-4FCC-A2EF-FE50B1968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486" y="4007796"/>
            <a:ext cx="2112658" cy="21126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34D6F10-4B00-4740-A5B9-B6E84B5C3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62" y="4007796"/>
            <a:ext cx="2112658" cy="21126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A184871-FC72-44AE-B893-1764A7811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262" y="4007796"/>
            <a:ext cx="2112658" cy="21126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C7B9317-DE87-4CFE-8BEE-107A57A41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186" y="4007796"/>
            <a:ext cx="2112658" cy="211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68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DD21D6D-4ECB-414F-B3CA-E57988C3A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의 구성요소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41BA2D6-8453-4423-A909-BE666EE27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6323"/>
            <a:ext cx="10515600" cy="2319863"/>
          </a:xfrm>
        </p:spPr>
        <p:txBody>
          <a:bodyPr/>
          <a:lstStyle/>
          <a:p>
            <a:r>
              <a:rPr lang="ko-KR" altLang="en-US" dirty="0"/>
              <a:t>자유도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스토리</a:t>
            </a:r>
            <a:r>
              <a:rPr lang="en-US" altLang="ko-KR" dirty="0"/>
              <a:t>, </a:t>
            </a:r>
            <a:r>
              <a:rPr lang="ko-KR" altLang="en-US" dirty="0"/>
              <a:t>전투</a:t>
            </a:r>
            <a:r>
              <a:rPr lang="en-US" altLang="ko-KR" dirty="0"/>
              <a:t>, </a:t>
            </a:r>
            <a:r>
              <a:rPr lang="ko-KR" altLang="en-US" dirty="0"/>
              <a:t>육성</a:t>
            </a:r>
            <a:r>
              <a:rPr lang="en-US" altLang="ko-KR" dirty="0"/>
              <a:t>, </a:t>
            </a:r>
            <a:r>
              <a:rPr lang="ko-KR" altLang="en-US" dirty="0"/>
              <a:t>길드</a:t>
            </a:r>
            <a:r>
              <a:rPr lang="en-US" altLang="ko-KR" dirty="0"/>
              <a:t>, </a:t>
            </a:r>
            <a:r>
              <a:rPr lang="ko-KR" altLang="en-US" dirty="0"/>
              <a:t>파티</a:t>
            </a:r>
            <a:r>
              <a:rPr lang="en-US" altLang="ko-KR" dirty="0"/>
              <a:t>, </a:t>
            </a:r>
            <a:r>
              <a:rPr lang="ko-KR" altLang="en-US" dirty="0"/>
              <a:t>거래 등등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대부분의 컨텐츠가 유저의 선택으로 자유롭게 진행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플레이어의 목적에 따라 강제되는 일이 있다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EE1140C-C2D8-4808-AD77-309C3C717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50" y="3174334"/>
            <a:ext cx="2857500" cy="2857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2FAC7E2-620E-42EE-8403-C73E5695A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50" y="312569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00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2229</TotalTime>
  <Words>464</Words>
  <Application>Microsoft Office PowerPoint</Application>
  <PresentationFormat>사용자 지정</PresentationFormat>
  <Paragraphs>105</Paragraphs>
  <Slides>25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테마</vt:lpstr>
      <vt:lpstr>RPG 장르 분석</vt:lpstr>
      <vt:lpstr>목차</vt:lpstr>
      <vt:lpstr>목차</vt:lpstr>
      <vt:lpstr>RPG</vt:lpstr>
      <vt:lpstr>RPG의 구성요소</vt:lpstr>
      <vt:lpstr>RPG의 구성요소</vt:lpstr>
      <vt:lpstr>RPG의 구성요소</vt:lpstr>
      <vt:lpstr>RPG의 구성요소</vt:lpstr>
      <vt:lpstr>RPG의 구성요소</vt:lpstr>
      <vt:lpstr>흥행 요소 분석</vt:lpstr>
      <vt:lpstr>흥행 요소</vt:lpstr>
      <vt:lpstr>흥행 요소</vt:lpstr>
      <vt:lpstr>흥행 요소</vt:lpstr>
      <vt:lpstr>흥행 요소</vt:lpstr>
      <vt:lpstr>흥행 요소</vt:lpstr>
      <vt:lpstr>현재 시장</vt:lpstr>
      <vt:lpstr>현재 시장 상황</vt:lpstr>
      <vt:lpstr>현재 시장 상황</vt:lpstr>
      <vt:lpstr>현재 시장 상황</vt:lpstr>
      <vt:lpstr>현재 시장 상황</vt:lpstr>
      <vt:lpstr>현재 시장 상황</vt:lpstr>
      <vt:lpstr>현재 시장 상황</vt:lpstr>
      <vt:lpstr>현재 시장 상황</vt:lpstr>
      <vt:lpstr>마치며</vt:lpstr>
      <vt:lpstr>마무리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RPG 장르 분석</dc:title>
  <dc:creator>정 재호</dc:creator>
  <cp:lastModifiedBy>FullName</cp:lastModifiedBy>
  <cp:revision>61</cp:revision>
  <dcterms:created xsi:type="dcterms:W3CDTF">2019-08-29T06:52:50Z</dcterms:created>
  <dcterms:modified xsi:type="dcterms:W3CDTF">2019-09-02T03:50:44Z</dcterms:modified>
</cp:coreProperties>
</file>